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22" r:id="rId4"/>
    <p:sldId id="625" r:id="rId5"/>
    <p:sldId id="323" r:id="rId6"/>
    <p:sldId id="328" r:id="rId7"/>
    <p:sldId id="332" r:id="rId8"/>
    <p:sldId id="578" r:id="rId9"/>
    <p:sldId id="580" r:id="rId10"/>
    <p:sldId id="581" r:id="rId11"/>
    <p:sldId id="582" r:id="rId12"/>
    <p:sldId id="583" r:id="rId13"/>
    <p:sldId id="618" r:id="rId14"/>
    <p:sldId id="619" r:id="rId15"/>
    <p:sldId id="588" r:id="rId16"/>
    <p:sldId id="576" r:id="rId17"/>
    <p:sldId id="600" r:id="rId18"/>
    <p:sldId id="620" r:id="rId19"/>
    <p:sldId id="626" r:id="rId20"/>
    <p:sldId id="610" r:id="rId21"/>
    <p:sldId id="577" r:id="rId22"/>
    <p:sldId id="622" r:id="rId23"/>
    <p:sldId id="623" r:id="rId24"/>
    <p:sldId id="624" r:id="rId25"/>
    <p:sldId id="621" r:id="rId26"/>
    <p:sldId id="330" r:id="rId27"/>
    <p:sldId id="575" r:id="rId28"/>
  </p:sldIdLst>
  <p:sldSz cx="12192000" cy="6858000"/>
  <p:notesSz cx="12192000" cy="6858000"/>
  <p:custDataLst>
    <p:tags r:id="rId30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1606" autoAdjust="0"/>
  </p:normalViewPr>
  <p:slideViewPr>
    <p:cSldViewPr>
      <p:cViewPr varScale="1">
        <p:scale>
          <a:sx n="91" d="100"/>
          <a:sy n="91" d="100"/>
        </p:scale>
        <p:origin x="13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01.03.23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77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06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8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/>
          <a:srcRect l="17792" b="8537"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01.03.23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4v"/><Relationship Id="rId7" Type="http://schemas.openxmlformats.org/officeDocument/2006/relationships/image" Target="../media/image21.png"/><Relationship Id="rId2" Type="http://schemas.microsoft.com/office/2007/relationships/media" Target="../media/media1.m4v"/><Relationship Id="rId1" Type="http://schemas.openxmlformats.org/officeDocument/2006/relationships/tags" Target="../tags/tag17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2.tif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3.tif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31.png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0.tif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14742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7851833" cy="812204"/>
          </a:xfrm>
        </p:spPr>
        <p:txBody>
          <a:bodyPr vert="horz" anchor="t">
            <a:normAutofit/>
          </a:bodyPr>
          <a:lstStyle/>
          <a:p>
            <a:pPr>
              <a:defRPr/>
            </a:pPr>
            <a:r>
              <a:rPr lang="de-DE" dirty="0">
                <a:latin typeface="Chakra Petch"/>
                <a:cs typeface="Chakra Petch"/>
              </a:rPr>
              <a:t>Digital Innovation – </a:t>
            </a:r>
            <a:r>
              <a:rPr lang="de-DE" dirty="0" err="1">
                <a:latin typeface="Chakra Petch"/>
                <a:cs typeface="Chakra Petch"/>
              </a:rPr>
              <a:t>Evaluate</a:t>
            </a:r>
            <a:endParaRPr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391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www.youtube.com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watch?v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=GrV2SZuRPv0&amp;t=1s </a:t>
            </a:r>
          </a:p>
        </p:txBody>
      </p:sp>
      <p:pic>
        <p:nvPicPr>
          <p:cNvPr id="4" name="Hanmail Paper Prototype.m4v">
            <a:hlinkClick r:id="" action="ppaction://media"/>
            <a:extLst>
              <a:ext uri="{FF2B5EF4-FFF2-40B4-BE49-F238E27FC236}">
                <a16:creationId xmlns:a16="http://schemas.microsoft.com/office/drawing/2014/main" id="{28117A71-1A37-6FEC-8E7A-288E9C51CF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0164" y="1225562"/>
            <a:ext cx="6230768" cy="48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6841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http://cuhsxov73uxte8o3fsfcl91m.wpengine.netdna-cdn.com/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wp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-content/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uploads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/2015/10/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Prototyping.jpg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BF949-30FA-2AFF-C7E3-80063E05D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39" y="1400100"/>
            <a:ext cx="7115188" cy="41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sidlaurea.files.wordpress.com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/2013/10/img_2253.jpg</a:t>
            </a:r>
          </a:p>
          <a:p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EB1AA-AED7-0B29-8E69-4CB26D88A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83" y="1394233"/>
            <a:ext cx="5633689" cy="42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0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3A6-6FE7-6948-8814-CE53CE8D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mit Scenes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7E624-E9C5-8647-AF16-4F3D3458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0724-EF7D-614A-B7F5-4E21CF82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547"/>
            <a:ext cx="12192000" cy="32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C601-649D-394F-9410-626DD3B6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Emotionen mit Scenes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E18A4-BC0C-294F-A1C1-ED51CF77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CD1ED-651B-2D4D-9175-08CC04FA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8550"/>
            <a:ext cx="10934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717550"/>
            <a:ext cx="94996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200" y="6311267"/>
            <a:ext cx="2932333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Gould, Conti &amp;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Hovanyecz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(1983)</a:t>
            </a:r>
          </a:p>
        </p:txBody>
      </p:sp>
    </p:spTree>
    <p:extLst>
      <p:ext uri="{BB962C8B-B14F-4D97-AF65-F5344CB8AC3E}">
        <p14:creationId xmlns:p14="http://schemas.microsoft.com/office/powerpoint/2010/main" val="211491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88917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Testen</a:t>
            </a:r>
          </a:p>
        </p:txBody>
      </p:sp>
    </p:spTree>
    <p:extLst>
      <p:ext uri="{BB962C8B-B14F-4D97-AF65-F5344CB8AC3E}">
        <p14:creationId xmlns:p14="http://schemas.microsoft.com/office/powerpoint/2010/main" val="370567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4B01A-B38E-804C-8E94-3845B11D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6" name="Picture 2" descr="https://cdn-images-1.medium.com/max/800/0*E1u-16ZVajiUzi6F.png">
            <a:extLst>
              <a:ext uri="{FF2B5EF4-FFF2-40B4-BE49-F238E27FC236}">
                <a16:creationId xmlns:a16="http://schemas.microsoft.com/office/drawing/2014/main" id="{1352E54E-F486-5041-8CB7-7A411585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6385" y="1265186"/>
            <a:ext cx="849694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2">
            <a:extLst>
              <a:ext uri="{FF2B5EF4-FFF2-40B4-BE49-F238E27FC236}">
                <a16:creationId xmlns:a16="http://schemas.microsoft.com/office/drawing/2014/main" id="{C7788629-99B8-CE4E-A365-87C4162F402F}"/>
              </a:ext>
            </a:extLst>
          </p:cNvPr>
          <p:cNvSpPr/>
          <p:nvPr/>
        </p:nvSpPr>
        <p:spPr>
          <a:xfrm>
            <a:off x="9301201" y="5521742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David Travis</a:t>
            </a:r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5788B44-0AA9-3C2D-8A8F-F11BA87125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54886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85F2317-B4C4-FF3A-C131-E8FDC44F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Das Interview in 5 Akten (5 Act Interview)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0FBA-22AF-6768-4469-32BC940C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Freundliches</a:t>
            </a:r>
            <a:r>
              <a:rPr lang="en-GB" dirty="0"/>
              <a:t> </a:t>
            </a:r>
            <a:r>
              <a:rPr lang="en-GB" dirty="0" err="1"/>
              <a:t>Willkommen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Beginn</a:t>
            </a:r>
            <a:r>
              <a:rPr lang="en-GB" dirty="0"/>
              <a:t> des Interviews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Eine </a:t>
            </a:r>
            <a:r>
              <a:rPr lang="en-GB" dirty="0" err="1"/>
              <a:t>Reihe</a:t>
            </a:r>
            <a:r>
              <a:rPr lang="en-GB" dirty="0"/>
              <a:t> </a:t>
            </a:r>
            <a:r>
              <a:rPr lang="en-GB" dirty="0" err="1"/>
              <a:t>allgemeiner</a:t>
            </a:r>
            <a:r>
              <a:rPr lang="en-GB" dirty="0"/>
              <a:t>, </a:t>
            </a:r>
            <a:r>
              <a:rPr lang="en-GB" dirty="0" err="1"/>
              <a:t>offener</a:t>
            </a:r>
            <a:r>
              <a:rPr lang="en-GB" dirty="0"/>
              <a:t> </a:t>
            </a:r>
            <a:r>
              <a:rPr lang="en-GB" dirty="0" err="1"/>
              <a:t>Fragen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Kontext</a:t>
            </a:r>
            <a:r>
              <a:rPr lang="en-GB" dirty="0"/>
              <a:t> des </a:t>
            </a:r>
            <a:r>
              <a:rPr lang="en-GB" dirty="0" err="1"/>
              <a:t>Nutzers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Einführung</a:t>
            </a:r>
            <a:r>
              <a:rPr lang="en-GB" dirty="0"/>
              <a:t> in den / die </a:t>
            </a:r>
            <a:r>
              <a:rPr lang="en-GB" dirty="0" err="1"/>
              <a:t>Prototypen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Detaillierte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(</a:t>
            </a:r>
            <a:r>
              <a:rPr lang="en-GB" dirty="0" err="1"/>
              <a:t>Szenarien</a:t>
            </a:r>
            <a:r>
              <a:rPr lang="en-GB" dirty="0"/>
              <a:t>) um den </a:t>
            </a:r>
            <a:r>
              <a:rPr lang="en-GB" dirty="0" err="1"/>
              <a:t>Nutzer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Prototyp</a:t>
            </a:r>
            <a:r>
              <a:rPr lang="en-GB" dirty="0"/>
              <a:t> </a:t>
            </a:r>
            <a:r>
              <a:rPr lang="en-GB" dirty="0" err="1"/>
              <a:t>interagieren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lassen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Kurzes</a:t>
            </a:r>
            <a:r>
              <a:rPr lang="en-GB" dirty="0"/>
              <a:t> Debriefing um </a:t>
            </a:r>
            <a:r>
              <a:rPr lang="en-GB" dirty="0" err="1"/>
              <a:t>allgemeine</a:t>
            </a:r>
            <a:r>
              <a:rPr lang="en-GB" dirty="0"/>
              <a:t> </a:t>
            </a:r>
            <a:r>
              <a:rPr lang="en-GB" dirty="0" err="1"/>
              <a:t>Eindrücke</a:t>
            </a:r>
            <a:r>
              <a:rPr lang="en-GB" dirty="0"/>
              <a:t> und </a:t>
            </a:r>
            <a:r>
              <a:rPr lang="en-GB" dirty="0" err="1"/>
              <a:t>Gedanken</a:t>
            </a:r>
            <a:r>
              <a:rPr lang="en-GB" dirty="0"/>
              <a:t> des </a:t>
            </a:r>
            <a:r>
              <a:rPr lang="en-GB" dirty="0" err="1"/>
              <a:t>Nutzers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erfahren</a:t>
            </a:r>
            <a:endParaRPr lang="en-GB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B1993-077B-3E9D-81A0-5B4D926E4EE5}"/>
              </a:ext>
            </a:extLst>
          </p:cNvPr>
          <p:cNvSpPr txBox="1"/>
          <p:nvPr/>
        </p:nvSpPr>
        <p:spPr>
          <a:xfrm>
            <a:off x="543347" y="62373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Knapp (2016)</a:t>
            </a:r>
          </a:p>
        </p:txBody>
      </p:sp>
    </p:spTree>
    <p:extLst>
      <p:ext uri="{BB962C8B-B14F-4D97-AF65-F5344CB8AC3E}">
        <p14:creationId xmlns:p14="http://schemas.microsoft.com/office/powerpoint/2010/main" val="345207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0584D8-E865-D3CC-1B01-BAE7D6BCBC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03624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6F4136-9685-93CF-1595-64381175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Think Aloud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F6A2-524F-97FC-2C4C-D1327FD8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Testpersonen sollen Gedanken während des Tests laut aussprechen</a:t>
            </a:r>
          </a:p>
          <a:p>
            <a:r>
              <a:rPr lang="en-DE" dirty="0"/>
              <a:t>Durch Verbalisierung erfährt das Team mehr über die Geanken der Testpersonen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F0D6F-8D10-44B0-B17C-2754A61DA4B1}"/>
              </a:ext>
            </a:extLst>
          </p:cNvPr>
          <p:cNvSpPr txBox="1"/>
          <p:nvPr/>
        </p:nvSpPr>
        <p:spPr>
          <a:xfrm>
            <a:off x="536412" y="6463687"/>
            <a:ext cx="4669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www.nngroup.com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/articles/thinking-aloud-the-1-usability-tool/</a:t>
            </a:r>
          </a:p>
        </p:txBody>
      </p:sp>
    </p:spTree>
    <p:extLst>
      <p:ext uri="{BB962C8B-B14F-4D97-AF65-F5344CB8AC3E}">
        <p14:creationId xmlns:p14="http://schemas.microsoft.com/office/powerpoint/2010/main" val="336128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052736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Evaluate</a:t>
            </a:r>
            <a:endParaRPr lang="de-DE" dirty="0"/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</a:t>
            </a:r>
            <a:r>
              <a:rPr lang="de-DE" dirty="0" err="1"/>
              <a:t>Grid</a:t>
            </a:r>
            <a:r>
              <a:rPr lang="de-DE" dirty="0"/>
              <a:t> und Interaktion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12" name="Group 11"/>
          <p:cNvGrpSpPr/>
          <p:nvPr/>
        </p:nvGrpSpPr>
        <p:grpSpPr>
          <a:xfrm>
            <a:off x="3404382" y="1028502"/>
            <a:ext cx="5020607" cy="5020607"/>
            <a:chOff x="3996784" y="1603718"/>
            <a:chExt cx="4276578" cy="427657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135073" y="1603718"/>
              <a:ext cx="0" cy="427657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135073" y="1603718"/>
              <a:ext cx="0" cy="427657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404382" y="27994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2856" y="2049489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Was hat funktioniert?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5949" y="2049489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Was könnte verbessert werden?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2856" y="4314875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Welche offenen Fragen stehen noch im Raum?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4353" y="4314875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Gibt es neue Ideen?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61012" y="5807076"/>
            <a:ext cx="467047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Das Template erlaubt es das aus den Tests</a:t>
            </a:r>
          </a:p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erhaltene Feedback zu strukturieren, um es für die</a:t>
            </a:r>
          </a:p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weitere Arbeit zu dokumentieren.</a:t>
            </a:r>
          </a:p>
        </p:txBody>
      </p:sp>
    </p:spTree>
    <p:extLst>
      <p:ext uri="{BB962C8B-B14F-4D97-AF65-F5344CB8AC3E}">
        <p14:creationId xmlns:p14="http://schemas.microsoft.com/office/powerpoint/2010/main" val="339891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222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266285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3578E86-4F51-54FF-63AA-757B34B175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8696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B64BFA-9B00-8657-766C-CDA733AD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Business Model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E78A-7807-61B2-3E39-6B2E461B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Das </a:t>
            </a:r>
            <a:r>
              <a:rPr lang="en-GB" dirty="0" err="1"/>
              <a:t>Geschäftsmodell</a:t>
            </a:r>
            <a:r>
              <a:rPr lang="en-GB" dirty="0"/>
              <a:t> (Business Model) </a:t>
            </a:r>
            <a:r>
              <a:rPr lang="en-GB" dirty="0" err="1"/>
              <a:t>einer</a:t>
            </a:r>
            <a:r>
              <a:rPr lang="en-GB" dirty="0"/>
              <a:t> Idee /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Startups</a:t>
            </a:r>
            <a:r>
              <a:rPr lang="en-GB" dirty="0"/>
              <a:t> /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Unternehmens</a:t>
            </a:r>
            <a:r>
              <a:rPr lang="en-GB" dirty="0"/>
              <a:t> </a:t>
            </a:r>
            <a:r>
              <a:rPr lang="en-GB" dirty="0" err="1"/>
              <a:t>beschreibt</a:t>
            </a:r>
            <a:r>
              <a:rPr lang="en-GB" dirty="0"/>
              <a:t>,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Ressourcen</a:t>
            </a:r>
            <a:r>
              <a:rPr lang="en-GB" dirty="0"/>
              <a:t> für die </a:t>
            </a:r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(</a:t>
            </a:r>
            <a:r>
              <a:rPr lang="en-GB" dirty="0" err="1"/>
              <a:t>digitalen</a:t>
            </a:r>
            <a:r>
              <a:rPr lang="en-GB" dirty="0"/>
              <a:t>) </a:t>
            </a:r>
            <a:r>
              <a:rPr lang="en-GB" dirty="0" err="1"/>
              <a:t>Produkts</a:t>
            </a:r>
            <a:r>
              <a:rPr lang="en-GB" dirty="0"/>
              <a:t> /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Dienstleistung</a:t>
            </a:r>
            <a:r>
              <a:rPr lang="en-GB" dirty="0"/>
              <a:t> </a:t>
            </a:r>
            <a:r>
              <a:rPr lang="en-GB" dirty="0" err="1"/>
              <a:t>aufgebracht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müssen</a:t>
            </a:r>
            <a:r>
              <a:rPr lang="en-GB" dirty="0"/>
              <a:t>, und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die </a:t>
            </a:r>
            <a:r>
              <a:rPr lang="en-GB" dirty="0" err="1"/>
              <a:t>Kunden</a:t>
            </a:r>
            <a:r>
              <a:rPr lang="en-GB" dirty="0"/>
              <a:t> </a:t>
            </a:r>
            <a:r>
              <a:rPr lang="en-GB" dirty="0" err="1"/>
              <a:t>gebracht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62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94B1-8422-E14D-39D3-64C13D64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72108-2749-D936-F276-26CA38E4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43AD3-1695-197B-CE69-3CBEF095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3222"/>
            <a:ext cx="10167937" cy="68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7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D8A5F6A-CB9D-C13A-16F0-661A3E6BA5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53504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D5E3AD-80B8-09DA-5E0E-E535AE1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Grow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93A7-D015-E79A-E910-4E8ABF45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DDD9E-DFC9-F5AF-77BB-C8516100243E}"/>
              </a:ext>
            </a:extLst>
          </p:cNvPr>
          <p:cNvSpPr txBox="1"/>
          <p:nvPr/>
        </p:nvSpPr>
        <p:spPr>
          <a:xfrm>
            <a:off x="536412" y="6463687"/>
            <a:ext cx="5804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projecthub.arduino.cc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Arduino_Genuino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/0ab3c89e-4d14-4c07-8d20-f179f5d841f2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6" name="Picture 4" descr="Plant Communicator Arduino">
            <a:extLst>
              <a:ext uri="{FF2B5EF4-FFF2-40B4-BE49-F238E27FC236}">
                <a16:creationId xmlns:a16="http://schemas.microsoft.com/office/drawing/2014/main" id="{E81949F5-5F5D-68C4-EF4C-FAB4E132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28" y="1146059"/>
            <a:ext cx="5382344" cy="40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9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C0941C-E983-DF81-2D0F-5ECDEE92C5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284804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DA362D9-7419-D427-D550-CA6B48AA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7BBDF-3E66-59A1-5B5D-6CF3F021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87AAA-02DB-4F5F-255F-522C2ADF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12" y="3222"/>
            <a:ext cx="10167937" cy="6878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D864D-28DE-0BD4-B41D-B591DCA455D8}"/>
              </a:ext>
            </a:extLst>
          </p:cNvPr>
          <p:cNvSpPr txBox="1"/>
          <p:nvPr/>
        </p:nvSpPr>
        <p:spPr>
          <a:xfrm>
            <a:off x="5872163" y="230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967BE-9E8C-32CD-0F66-96E1D0AA4426}"/>
              </a:ext>
            </a:extLst>
          </p:cNvPr>
          <p:cNvSpPr txBox="1"/>
          <p:nvPr/>
        </p:nvSpPr>
        <p:spPr>
          <a:xfrm>
            <a:off x="5313456" y="1511556"/>
            <a:ext cx="156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Pflanzen, zuhause, auch wenn ich keine Ahnung habe oder nicht daheim bin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ACE8C-EAE2-A61B-9B13-942AF8B7BEB3}"/>
              </a:ext>
            </a:extLst>
          </p:cNvPr>
          <p:cNvSpPr txBox="1"/>
          <p:nvPr/>
        </p:nvSpPr>
        <p:spPr>
          <a:xfrm>
            <a:off x="7051769" y="953869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 service,</a:t>
            </a:r>
          </a:p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Chatbot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76A47-D949-601C-6D82-EC7913626694}"/>
              </a:ext>
            </a:extLst>
          </p:cNvPr>
          <p:cNvSpPr txBox="1"/>
          <p:nvPr/>
        </p:nvSpPr>
        <p:spPr>
          <a:xfrm>
            <a:off x="9091893" y="953869"/>
            <a:ext cx="156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Menschen,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ie sich Pflanzen wünschen, aber keine Ahnung haben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6324F-35BB-B615-1485-12B8325C700B}"/>
              </a:ext>
            </a:extLst>
          </p:cNvPr>
          <p:cNvSpPr txBox="1"/>
          <p:nvPr/>
        </p:nvSpPr>
        <p:spPr>
          <a:xfrm>
            <a:off x="9091892" y="3107551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Pflanzenlieb-</a:t>
            </a:r>
            <a:r>
              <a:rPr lang="de-D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haber</a:t>
            </a:r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die selten zuhause sind</a:t>
            </a:r>
            <a:endParaRPr lang="en-D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1B1A6-A4F3-CBAB-C4F9-714198139BFE}"/>
              </a:ext>
            </a:extLst>
          </p:cNvPr>
          <p:cNvSpPr txBox="1"/>
          <p:nvPr/>
        </p:nvSpPr>
        <p:spPr>
          <a:xfrm>
            <a:off x="7051769" y="2942716"/>
            <a:ext cx="156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Direkt - Hardware</a:t>
            </a:r>
            <a:endParaRPr lang="en-D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AD5D-0C40-A09A-376B-05C9B9372120}"/>
              </a:ext>
            </a:extLst>
          </p:cNvPr>
          <p:cNvSpPr txBox="1"/>
          <p:nvPr/>
        </p:nvSpPr>
        <p:spPr>
          <a:xfrm>
            <a:off x="7051769" y="3589977"/>
            <a:ext cx="1565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Indirekt über Partner – Pflanzen und Dünger</a:t>
            </a:r>
            <a:endParaRPr lang="en-D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F3E2C-BEE8-1F90-A07C-D0069460A405}"/>
              </a:ext>
            </a:extLst>
          </p:cNvPr>
          <p:cNvSpPr txBox="1"/>
          <p:nvPr/>
        </p:nvSpPr>
        <p:spPr>
          <a:xfrm>
            <a:off x="3273332" y="1000035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Entwicklung Hardware und Software (App)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87A72-9A2A-7DC5-BA70-37443267FCC8}"/>
              </a:ext>
            </a:extLst>
          </p:cNvPr>
          <p:cNvSpPr txBox="1"/>
          <p:nvPr/>
        </p:nvSpPr>
        <p:spPr>
          <a:xfrm>
            <a:off x="3273332" y="3081216"/>
            <a:ext cx="156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Hard- und Software-Entwickler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27589-B8DB-84CB-6A44-75196EDB720A}"/>
              </a:ext>
            </a:extLst>
          </p:cNvPr>
          <p:cNvSpPr txBox="1"/>
          <p:nvPr/>
        </p:nvSpPr>
        <p:spPr>
          <a:xfrm>
            <a:off x="1524000" y="4947625"/>
            <a:ext cx="156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Löhne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0AAC3-F7E9-91E5-3212-438A2CC64370}"/>
              </a:ext>
            </a:extLst>
          </p:cNvPr>
          <p:cNvSpPr txBox="1"/>
          <p:nvPr/>
        </p:nvSpPr>
        <p:spPr>
          <a:xfrm>
            <a:off x="6095999" y="4977112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Verkauf Sensoren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456FE-F545-8BAF-0F29-76CEEB009F6F}"/>
              </a:ext>
            </a:extLst>
          </p:cNvPr>
          <p:cNvSpPr txBox="1"/>
          <p:nvPr/>
        </p:nvSpPr>
        <p:spPr>
          <a:xfrm>
            <a:off x="7834312" y="4808452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beim Verkauf der Pflanzen und Dünger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A8FFA-3443-8DBB-0219-9B09B4FC0966}"/>
              </a:ext>
            </a:extLst>
          </p:cNvPr>
          <p:cNvSpPr txBox="1"/>
          <p:nvPr/>
        </p:nvSpPr>
        <p:spPr>
          <a:xfrm>
            <a:off x="1427539" y="1260692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Substral für Dünger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0347FE-C15E-7FBB-3014-C6AC04616A7D}"/>
              </a:ext>
            </a:extLst>
          </p:cNvPr>
          <p:cNvSpPr txBox="1"/>
          <p:nvPr/>
        </p:nvSpPr>
        <p:spPr>
          <a:xfrm>
            <a:off x="1444814" y="1970744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Dehner für Pflanzen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41CE0F-5576-0D7F-E489-7807CD8D0750}"/>
              </a:ext>
            </a:extLst>
          </p:cNvPr>
          <p:cNvSpPr txBox="1"/>
          <p:nvPr/>
        </p:nvSpPr>
        <p:spPr>
          <a:xfrm>
            <a:off x="1444813" y="2737003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Hardwareherstellung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0C944-355D-5445-F5D8-EEE6F99E8884}"/>
              </a:ext>
            </a:extLst>
          </p:cNvPr>
          <p:cNvSpPr txBox="1"/>
          <p:nvPr/>
        </p:nvSpPr>
        <p:spPr>
          <a:xfrm>
            <a:off x="1524000" y="5408616"/>
            <a:ext cx="255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Entwicklungskosten Hardware</a:t>
            </a:r>
          </a:p>
        </p:txBody>
      </p:sp>
    </p:spTree>
    <p:extLst>
      <p:ext uri="{BB962C8B-B14F-4D97-AF65-F5344CB8AC3E}">
        <p14:creationId xmlns:p14="http://schemas.microsoft.com/office/powerpoint/2010/main" val="34590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060848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Create-Modul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84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E45416-F02B-4DB0-FB5B-F931A27140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73046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3CC7E6-A849-AE10-A60B-22FCA888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Fazit - </a:t>
            </a:r>
            <a:r>
              <a:rPr lang="de-DE" dirty="0" err="1"/>
              <a:t>Evaluate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30B2-02AA-9859-3F19-5D6FA25E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der Phase </a:t>
            </a:r>
            <a:r>
              <a:rPr lang="de-DE" dirty="0" err="1"/>
              <a:t>Evaluate</a:t>
            </a:r>
            <a:r>
              <a:rPr lang="de-DE" dirty="0"/>
              <a:t> entwickelt das Team einen Prototypen der Idee und testet diesen mit Nutzern</a:t>
            </a:r>
          </a:p>
          <a:p>
            <a:r>
              <a:rPr lang="de-DE" dirty="0"/>
              <a:t>Das Geschäftsmodell kann mithilfe des Business Model Canvas entwickelt und bewertet werden</a:t>
            </a:r>
          </a:p>
          <a:p>
            <a:r>
              <a:rPr lang="de-DE" dirty="0"/>
              <a:t>Die Erkenntnisse aus der Phase </a:t>
            </a:r>
            <a:r>
              <a:rPr lang="de-DE" dirty="0" err="1"/>
              <a:t>Evaluate</a:t>
            </a:r>
            <a:r>
              <a:rPr lang="de-DE" dirty="0"/>
              <a:t> können zu Rückspringen in frühere Phasen führen (Iteration)</a:t>
            </a:r>
          </a:p>
        </p:txBody>
      </p:sp>
    </p:spTree>
    <p:extLst>
      <p:ext uri="{BB962C8B-B14F-4D97-AF65-F5344CB8AC3E}">
        <p14:creationId xmlns:p14="http://schemas.microsoft.com/office/powerpoint/2010/main" val="173616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04320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Evaluate</a:t>
            </a:r>
            <a:r>
              <a:rPr lang="de-DE" dirty="0"/>
              <a:t> – Ideen konkretisieren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484784"/>
            <a:ext cx="5578252" cy="3977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Ziele:</a:t>
            </a:r>
          </a:p>
          <a:p>
            <a:r>
              <a:rPr lang="de-DE" dirty="0"/>
              <a:t>Ideen des Teams konkretisieren und greifbar machen ("Denken mit den Händen")</a:t>
            </a:r>
          </a:p>
          <a:p>
            <a:r>
              <a:rPr lang="de-DE" dirty="0"/>
              <a:t>Entwicklung eines groben Modells, das die Innovation des Teams für Nutzer erlebbar macht (Prototypen dürfen sich iterativ weiterentwickeln, sind zu Beginn eines Projekts grob, werden dann aber schrittweise verfeinert)</a:t>
            </a:r>
          </a:p>
        </p:txBody>
      </p:sp>
    </p:spTree>
    <p:extLst>
      <p:ext uri="{BB962C8B-B14F-4D97-AF65-F5344CB8AC3E}">
        <p14:creationId xmlns:p14="http://schemas.microsoft.com/office/powerpoint/2010/main" val="34916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09439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B3C2DED-F8E9-3B3D-B870-ABB32B47C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Evaluate</a:t>
            </a:r>
            <a:r>
              <a:rPr lang="de-DE" dirty="0"/>
              <a:t> – Ideen evaluieren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24744"/>
            <a:ext cx="5578252" cy="4680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dirty="0"/>
              <a:t>Ziele:</a:t>
            </a:r>
          </a:p>
          <a:p>
            <a:r>
              <a:rPr lang="de-DE" sz="2000" dirty="0"/>
              <a:t>Testen des entwickelten Prototyps mit Nutzern</a:t>
            </a:r>
          </a:p>
          <a:p>
            <a:r>
              <a:rPr lang="de-DE" sz="2000" dirty="0"/>
              <a:t>Getestet werden soll die dem Prototyp zugrundeliegende Hypothese bzw. die dem Prototyp zugrundeliegenden Prinzipien (d.h. den Kern der Idee testen)</a:t>
            </a:r>
          </a:p>
          <a:p>
            <a:r>
              <a:rPr lang="de-DE" sz="2000" dirty="0"/>
              <a:t>Die Erkenntnisse aus dem </a:t>
            </a:r>
            <a:r>
              <a:rPr lang="de-DE" sz="2000" dirty="0" err="1"/>
              <a:t>Testing</a:t>
            </a:r>
            <a:r>
              <a:rPr lang="de-DE" sz="2000" dirty="0"/>
              <a:t> können wieder in weiteren Iterationen des Prototyps integriert werden oder das Team in ein andere Phase (*Create*, oder *</a:t>
            </a:r>
            <a:r>
              <a:rPr lang="de-DE" sz="2000" dirty="0" err="1"/>
              <a:t>Evaluate</a:t>
            </a:r>
            <a:r>
              <a:rPr lang="de-DE" sz="2000" dirty="0"/>
              <a:t>*) führen</a:t>
            </a:r>
          </a:p>
          <a:p>
            <a:r>
              <a:rPr lang="de-DE" sz="2000" dirty="0"/>
              <a:t>Testen ähnelt der Beobachtung, der Prototyp ist ein Artefakt zur Kommunikation, um mehr über die Nutzer und deren Bedürfnisse zu erfahren</a:t>
            </a:r>
          </a:p>
          <a:p>
            <a:r>
              <a:rPr lang="de-DE" sz="2000" dirty="0"/>
              <a:t>Geschäftsmodell entwickeln und bewerten</a:t>
            </a:r>
          </a:p>
        </p:txBody>
      </p:sp>
    </p:spTree>
    <p:extLst>
      <p:ext uri="{BB962C8B-B14F-4D97-AF65-F5344CB8AC3E}">
        <p14:creationId xmlns:p14="http://schemas.microsoft.com/office/powerpoint/2010/main" val="27502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4F6489-0FF1-70B6-42B6-7CC85A498B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8703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6EE175-1E34-688D-CE9C-86364B1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Evaluate - Ausgangspunkt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34E-B414-C5EF-552B-F35B58AC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Wann:</a:t>
            </a:r>
          </a:p>
          <a:p>
            <a:r>
              <a:rPr lang="en-DE" dirty="0"/>
              <a:t>Team hat eine konkrete Idee und möchte mehr über die Idee erfahren</a:t>
            </a:r>
          </a:p>
        </p:txBody>
      </p:sp>
    </p:spTree>
    <p:extLst>
      <p:ext uri="{BB962C8B-B14F-4D97-AF65-F5344CB8AC3E}">
        <p14:creationId xmlns:p14="http://schemas.microsoft.com/office/powerpoint/2010/main" val="115024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556792"/>
            <a:ext cx="6408710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Create-Modul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0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23064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 err="1"/>
              <a:t>Prototyping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05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20149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55172-DF14-63B4-23D2-1637B7C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8" y="1460500"/>
            <a:ext cx="48133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47243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albertosavoia.medium.com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/the-palm-pilot-story-1a3424d2ffe4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73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6837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http://68.media.tumblr.com/31b6e63c9ebaf232064cd1b303d106b1/tumblr_inline_n2og9b4ghB1qzvn62.jpg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22ED1-4A69-B06F-7E4B-B53FCF124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669512"/>
            <a:ext cx="9940607" cy="35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37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4885</TotalTime>
  <Words>753</Words>
  <Application>Microsoft Macintosh PowerPoint</Application>
  <DocSecurity>0</DocSecurity>
  <PresentationFormat>Widescreen</PresentationFormat>
  <Paragraphs>123</Paragraphs>
  <Slides>27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Evaluate</vt:lpstr>
      <vt:lpstr>Agenda </vt:lpstr>
      <vt:lpstr>Evaluate – Ideen konkretisieren</vt:lpstr>
      <vt:lpstr>Evaluate – Ideen evaluieren</vt:lpstr>
      <vt:lpstr>Evaluate - Ausgangspunkt</vt:lpstr>
      <vt:lpstr>Agenda </vt:lpstr>
      <vt:lpstr>Prototyping</vt:lpstr>
      <vt:lpstr>Beispiele für Prototypen</vt:lpstr>
      <vt:lpstr>Beispiele für Prototypen</vt:lpstr>
      <vt:lpstr>Beispiele für Prototypen</vt:lpstr>
      <vt:lpstr>Beispiele für Prototypen</vt:lpstr>
      <vt:lpstr>Beispiele für Prototypen</vt:lpstr>
      <vt:lpstr>Prototyping mit Scenes</vt:lpstr>
      <vt:lpstr>Emotionen mit Scenes</vt:lpstr>
      <vt:lpstr>PowerPoint Presentation</vt:lpstr>
      <vt:lpstr>Testen</vt:lpstr>
      <vt:lpstr>PowerPoint Presentation</vt:lpstr>
      <vt:lpstr>Das Interview in 5 Akten (5 Act Interview)</vt:lpstr>
      <vt:lpstr>Think Aloud</vt:lpstr>
      <vt:lpstr>Feedback Grid und Interaktion</vt:lpstr>
      <vt:lpstr>Business Model Canvas</vt:lpstr>
      <vt:lpstr>Business Model Canvas</vt:lpstr>
      <vt:lpstr>PowerPoint Presentation</vt:lpstr>
      <vt:lpstr>Grow</vt:lpstr>
      <vt:lpstr>PowerPoint Presentation</vt:lpstr>
      <vt:lpstr>Agenda </vt:lpstr>
      <vt:lpstr>Fazit - Evaluate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233</cp:revision>
  <dcterms:created xsi:type="dcterms:W3CDTF">2022-02-03T14:23:38Z</dcterms:created>
  <dcterms:modified xsi:type="dcterms:W3CDTF">2023-03-01T09:10:40Z</dcterms:modified>
  <cp:category/>
  <dc:identifier/>
  <cp:contentStatus/>
  <dc:language/>
  <cp:version/>
</cp:coreProperties>
</file>